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476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8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5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9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7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2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3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5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7B54-DB6E-4710-8082-B79DDA210BA2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BAB61-1992-4FE3-9A8A-2E85C454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Oceani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3000 2014 - Con Best Explorer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 di Cortez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987284"/>
            <a:ext cx="4671019" cy="49164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914400"/>
            <a:ext cx="3962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/>
              <a:t>Il Mare delle </a:t>
            </a:r>
            <a:r>
              <a:rPr lang="it-IT" b="1" i="1" u="sng" dirty="0" smtClean="0"/>
              <a:t>Meraviglie</a:t>
            </a:r>
            <a:endParaRPr lang="it-IT" b="1" dirty="0"/>
          </a:p>
          <a:p>
            <a:r>
              <a:rPr lang="it-IT" b="1" dirty="0"/>
              <a:t>Il Mare di </a:t>
            </a:r>
            <a:r>
              <a:rPr lang="it-IT" b="1" dirty="0" err="1"/>
              <a:t>Cortez</a:t>
            </a:r>
            <a:r>
              <a:rPr lang="it-IT" b="1" dirty="0"/>
              <a:t>, è un paradiso incuneato e circoscritto dalla estrema propaggine sud-occidentale della costa Californiana e assolutamente unico per l'incredibile profusione di paesaggi mozzafiato, per l'esagerazione di effetti speciali di luce e colore e per la spettacolarità della vita marina</a:t>
            </a:r>
            <a:r>
              <a:rPr lang="it-IT" b="1" dirty="0" smtClean="0"/>
              <a:t>.</a:t>
            </a:r>
          </a:p>
          <a:p>
            <a:endParaRPr lang="it-IT" b="1" dirty="0"/>
          </a:p>
          <a:p>
            <a:r>
              <a:rPr lang="it-IT" b="1" dirty="0"/>
              <a:t>In questo baffo di Oceano, solcato da profonde spaccature e protetto da bastioni vulcanici orlati di spiagge minuscole e </a:t>
            </a:r>
            <a:r>
              <a:rPr lang="it-IT" b="1" dirty="0" smtClean="0"/>
              <a:t>deserte, il respiro del Pacifico regala venti vivaci, le balene si danno appuntamento, le mante volano e i grandi squali balena si incontrano in gruppi numerosi.</a:t>
            </a:r>
            <a:endParaRPr lang="it-IT" b="1" dirty="0"/>
          </a:p>
        </p:txBody>
      </p:sp>
      <p:sp>
        <p:nvSpPr>
          <p:cNvPr id="2" name="Rectangle 1"/>
          <p:cNvSpPr/>
          <p:nvPr/>
        </p:nvSpPr>
        <p:spPr>
          <a:xfrm>
            <a:off x="5181600" y="1447800"/>
            <a:ext cx="1524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77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ci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portano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la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voglia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avventura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987284"/>
            <a:ext cx="4671019" cy="49164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838200"/>
            <a:ext cx="3962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/>
              <a:t>Nord o Sud?</a:t>
            </a:r>
          </a:p>
          <a:p>
            <a:r>
              <a:rPr lang="it-IT" b="1" dirty="0" smtClean="0"/>
              <a:t>Per coloro tra noi che hanno già avuto la fortuna di vedere la costa Sud-Ovest partendo da La Paz non occorre sottolineare che ogni baia e ogni miglio di mare sono straordinari. I colori della costa e gli incontri sempre emozionanti, ma le distanze sono significative.</a:t>
            </a:r>
          </a:p>
          <a:p>
            <a:endParaRPr lang="it-IT" b="1" dirty="0"/>
          </a:p>
          <a:p>
            <a:r>
              <a:rPr lang="it-IT" b="1" dirty="0" smtClean="0"/>
              <a:t>Per allargare il campo della nostra avventura proponiamo dunque un porto di imbarco sulla costa Est  (</a:t>
            </a:r>
            <a:r>
              <a:rPr lang="it-IT" sz="2000" b="1" dirty="0" err="1" smtClean="0"/>
              <a:t>Guyamas</a:t>
            </a:r>
            <a:r>
              <a:rPr lang="it-IT" sz="2000" b="1" dirty="0" smtClean="0"/>
              <a:t>)</a:t>
            </a:r>
            <a:r>
              <a:rPr lang="it-IT" b="1" dirty="0" smtClean="0"/>
              <a:t> </a:t>
            </a:r>
            <a:r>
              <a:rPr lang="it-IT" b="1" dirty="0" smtClean="0"/>
              <a:t>che sia facilmente raggiungibile da Hermosillo, città capitale della regione di Sonora e ben collegata a Città del </a:t>
            </a:r>
            <a:r>
              <a:rPr lang="it-IT" b="1" dirty="0"/>
              <a:t>M</a:t>
            </a:r>
            <a:r>
              <a:rPr lang="it-IT" b="1" dirty="0" smtClean="0"/>
              <a:t>essico e a molte città nel sud degli Stati Uniti. </a:t>
            </a:r>
          </a:p>
          <a:p>
            <a:endParaRPr lang="it-IT" b="1" dirty="0"/>
          </a:p>
          <a:p>
            <a:endParaRPr lang="it-IT" b="1" dirty="0" smtClean="0"/>
          </a:p>
          <a:p>
            <a:endParaRPr lang="it-IT" b="1" i="1" dirty="0"/>
          </a:p>
          <a:p>
            <a:endParaRPr lang="it-IT" b="1" dirty="0"/>
          </a:p>
        </p:txBody>
      </p:sp>
      <p:sp>
        <p:nvSpPr>
          <p:cNvPr id="2" name="5-Point Star 1"/>
          <p:cNvSpPr/>
          <p:nvPr/>
        </p:nvSpPr>
        <p:spPr>
          <a:xfrm>
            <a:off x="6450309" y="2667000"/>
            <a:ext cx="255291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5185230" y="1447800"/>
            <a:ext cx="1524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7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ci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portano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la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voglia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avventura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824091"/>
            <a:ext cx="4038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/>
              <a:t>Nord o Sud?</a:t>
            </a:r>
          </a:p>
          <a:p>
            <a:r>
              <a:rPr lang="it-IT" b="1" dirty="0" smtClean="0"/>
              <a:t>Potremo  </a:t>
            </a:r>
            <a:r>
              <a:rPr lang="it-IT" b="1" dirty="0" smtClean="0"/>
              <a:t>dunque scegliere se navigare verso Nord o Sud a seconda dell’interesse dell’equipaggio e degli incontri più interessanti possibili nelle diverse aree nell’arco della stagione.</a:t>
            </a:r>
          </a:p>
          <a:p>
            <a:r>
              <a:rPr lang="it-IT" b="1" dirty="0" smtClean="0"/>
              <a:t>Naturalmente </a:t>
            </a:r>
            <a:r>
              <a:rPr lang="it-IT" b="1" dirty="0" smtClean="0"/>
              <a:t>la primavera è la stagione delle grandi balene azzurre, ma non meno fantastici gli incontri con i leoni di mare e le mante e l’esplorazione di una costa prevalentemente selvaggia</a:t>
            </a:r>
            <a:r>
              <a:rPr lang="it-IT" b="1" dirty="0" smtClean="0"/>
              <a:t>.</a:t>
            </a:r>
          </a:p>
          <a:p>
            <a:endParaRPr lang="it-IT" b="1" dirty="0"/>
          </a:p>
          <a:p>
            <a:r>
              <a:rPr lang="it-IT" b="1" dirty="0" smtClean="0"/>
              <a:t>Best Explorer partirà da Vancouver verso gli inizi di Marzo 2014 per essere nel Mar di </a:t>
            </a:r>
            <a:r>
              <a:rPr lang="it-IT" b="1" dirty="0" err="1" smtClean="0"/>
              <a:t>Cortez</a:t>
            </a:r>
            <a:r>
              <a:rPr lang="it-IT" b="1" dirty="0" smtClean="0"/>
              <a:t> dai primi di Aprile. </a:t>
            </a:r>
          </a:p>
          <a:p>
            <a:r>
              <a:rPr lang="it-IT" b="1" dirty="0" smtClean="0"/>
              <a:t>La crociera di due settimane permette inoltre di espandere l’esplorazione a seconda degli interessi dell’equipaggio.</a:t>
            </a:r>
          </a:p>
          <a:p>
            <a:endParaRPr lang="it-IT" b="1" dirty="0"/>
          </a:p>
          <a:p>
            <a:endParaRPr lang="it-IT" b="1" dirty="0" smtClean="0"/>
          </a:p>
          <a:p>
            <a:endParaRPr lang="it-IT" b="1" i="1" dirty="0"/>
          </a:p>
          <a:p>
            <a:endParaRPr lang="it-IT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267200" y="1143000"/>
            <a:ext cx="4671019" cy="4916402"/>
            <a:chOff x="4114800" y="987284"/>
            <a:chExt cx="4671019" cy="491640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800" y="987284"/>
              <a:ext cx="4671019" cy="4916402"/>
            </a:xfrm>
            <a:prstGeom prst="rect">
              <a:avLst/>
            </a:prstGeom>
          </p:spPr>
        </p:pic>
        <p:sp>
          <p:nvSpPr>
            <p:cNvPr id="2" name="5-Point Star 1"/>
            <p:cNvSpPr/>
            <p:nvPr/>
          </p:nvSpPr>
          <p:spPr>
            <a:xfrm>
              <a:off x="6450309" y="2667000"/>
              <a:ext cx="255291" cy="228600"/>
            </a:xfrm>
            <a:prstGeom prst="star5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85229" y="1447800"/>
              <a:ext cx="173033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 </a:t>
              </a:r>
              <a:endParaRPr lang="it-IT" dirty="0"/>
            </a:p>
          </p:txBody>
        </p:sp>
        <p:sp>
          <p:nvSpPr>
            <p:cNvPr id="11" name="Curved Left Arrow 10"/>
            <p:cNvSpPr/>
            <p:nvPr/>
          </p:nvSpPr>
          <p:spPr>
            <a:xfrm rot="9087957">
              <a:off x="5961586" y="1760166"/>
              <a:ext cx="280089" cy="1056502"/>
            </a:xfrm>
            <a:prstGeom prst="curved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2" name="Curved Left Arrow 11"/>
            <p:cNvSpPr/>
            <p:nvPr/>
          </p:nvSpPr>
          <p:spPr>
            <a:xfrm rot="8598168" flipV="1">
              <a:off x="6699980" y="2878270"/>
              <a:ext cx="311577" cy="1370647"/>
            </a:xfrm>
            <a:prstGeom prst="curved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9" name="Curved Left Arrow 8"/>
            <p:cNvSpPr/>
            <p:nvPr/>
          </p:nvSpPr>
          <p:spPr>
            <a:xfrm rot="9281146" flipH="1" flipV="1">
              <a:off x="6932411" y="2753331"/>
              <a:ext cx="366165" cy="1816646"/>
            </a:xfrm>
            <a:prstGeom prst="curved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3" name="Curved Left Arrow 12"/>
            <p:cNvSpPr/>
            <p:nvPr/>
          </p:nvSpPr>
          <p:spPr>
            <a:xfrm rot="9087957">
              <a:off x="5691385" y="1323416"/>
              <a:ext cx="309510" cy="1473448"/>
            </a:xfrm>
            <a:prstGeom prst="curved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69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 ci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portano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la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voglia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avventura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005114"/>
            <a:ext cx="3276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/>
              <a:t> Collegamenti</a:t>
            </a:r>
            <a:endParaRPr lang="it-IT" b="1" i="1" u="sng" dirty="0" smtClean="0"/>
          </a:p>
          <a:p>
            <a:endParaRPr lang="it-IT" b="1" dirty="0" smtClean="0"/>
          </a:p>
          <a:p>
            <a:r>
              <a:rPr lang="it-IT" b="1" dirty="0" err="1" smtClean="0"/>
              <a:t>Guyamas</a:t>
            </a:r>
            <a:r>
              <a:rPr lang="it-IT" b="1" dirty="0" smtClean="0"/>
              <a:t> è raggiungibile in Autobus da Hermosillo (circa 110 km), Mentre l’Aeroporto di Hermosillo è collegato a Città del Messico da voli giornalieri e relativamente economici. </a:t>
            </a:r>
          </a:p>
          <a:p>
            <a:endParaRPr lang="it-IT" b="1" dirty="0"/>
          </a:p>
          <a:p>
            <a:r>
              <a:rPr lang="it-IT" b="1" dirty="0" smtClean="0"/>
              <a:t>Esiste anche un aeroporto internazionale a </a:t>
            </a:r>
            <a:r>
              <a:rPr lang="it-IT" b="1" dirty="0" err="1" smtClean="0"/>
              <a:t>Guyamas</a:t>
            </a:r>
            <a:r>
              <a:rPr lang="it-IT" b="1" dirty="0" smtClean="0"/>
              <a:t> che sembra raggiungibile da Phoenix … ma orari e tariffe sono da verificare.</a:t>
            </a:r>
          </a:p>
          <a:p>
            <a:endParaRPr lang="it-IT" b="1" dirty="0" smtClean="0"/>
          </a:p>
          <a:p>
            <a:endParaRPr lang="it-IT" b="1" i="1" dirty="0"/>
          </a:p>
          <a:p>
            <a:endParaRPr lang="it-IT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327387"/>
              </p:ext>
            </p:extLst>
          </p:nvPr>
        </p:nvGraphicFramePr>
        <p:xfrm>
          <a:off x="3962400" y="614065"/>
          <a:ext cx="4649291" cy="6017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5829233" imgH="7543775" progId="AcroExch.Document.7">
                  <p:embed/>
                </p:oleObj>
              </mc:Choice>
              <mc:Fallback>
                <p:oleObj name="Acrobat Document" r:id="rId3" imgW="5829233" imgH="754377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614065"/>
                        <a:ext cx="4649291" cy="6017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7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ayout cab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78" y="3766891"/>
            <a:ext cx="7794522" cy="225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nxmarti3\Documents\My Pictures\Baja California\CD7B307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4800"/>
            <a:ext cx="4607642" cy="308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878" y="304800"/>
            <a:ext cx="32479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</a:t>
            </a: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Explorer</a:t>
            </a: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1400" dirty="0"/>
              <a:t>è un cutter in </a:t>
            </a:r>
            <a:r>
              <a:rPr lang="it-IT" sz="1400" dirty="0" smtClean="0"/>
              <a:t>acciaio </a:t>
            </a:r>
            <a:r>
              <a:rPr lang="it-IT" sz="1400" dirty="0"/>
              <a:t>di 15 metri e 50, dotato di 8 posti ospiti distribuiti su 4 cabine (di cui una matrimoniale). Un bagno a poppa e due a centro barca con acqua calda e doccetta garantiscono un buon livello di comfort personale. La </a:t>
            </a:r>
            <a:r>
              <a:rPr lang="it-IT" sz="1400" dirty="0" err="1"/>
              <a:t>dinette</a:t>
            </a:r>
            <a:r>
              <a:rPr lang="it-IT" sz="1400" dirty="0"/>
              <a:t> è dotata di tavolo ottagonale più tavolino a 4 posti con collegamento elettrico a 220 V per ricariche e computer</a:t>
            </a:r>
            <a:r>
              <a:rPr lang="it-IT" sz="1400" dirty="0" smtClean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it-IT" sz="1400" dirty="0"/>
              <a:t>La cucina è di tipo domestico con 4 comodi fuochi e forno a gas, frigoriferi e doppio lavello. La qualità del cibo è a standard italiano e il profumo del pane cucinato a bordo del Best è </a:t>
            </a:r>
            <a:r>
              <a:rPr lang="it-IT" sz="1400" dirty="0" smtClean="0"/>
              <a:t>diventato leggenda.</a:t>
            </a:r>
            <a:endParaRPr lang="en-US" sz="1400" dirty="0"/>
          </a:p>
          <a:p>
            <a:pPr algn="just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763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511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Adobe 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LyondellBasell Industries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Martini, Nicoletta</dc:creator>
  <cp:lastModifiedBy>Martini, Nicoletta</cp:lastModifiedBy>
  <cp:revision>36</cp:revision>
  <cp:lastPrinted>2013-04-11T13:57:31Z</cp:lastPrinted>
  <dcterms:created xsi:type="dcterms:W3CDTF">2013-04-05T21:09:29Z</dcterms:created>
  <dcterms:modified xsi:type="dcterms:W3CDTF">2013-11-29T16:18:10Z</dcterms:modified>
</cp:coreProperties>
</file>